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27F-5C5D-4AE0-B1BB-7D615953184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FFA-BCA8-480C-BA4E-D25469111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27F-5C5D-4AE0-B1BB-7D615953184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FFA-BCA8-480C-BA4E-D25469111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27F-5C5D-4AE0-B1BB-7D615953184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FFA-BCA8-480C-BA4E-D25469111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27F-5C5D-4AE0-B1BB-7D615953184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FFA-BCA8-480C-BA4E-D25469111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27F-5C5D-4AE0-B1BB-7D615953184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FFA-BCA8-480C-BA4E-D25469111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27F-5C5D-4AE0-B1BB-7D615953184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FFA-BCA8-480C-BA4E-D25469111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27F-5C5D-4AE0-B1BB-7D615953184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FFA-BCA8-480C-BA4E-D25469111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27F-5C5D-4AE0-B1BB-7D615953184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FFA-BCA8-480C-BA4E-D25469111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27F-5C5D-4AE0-B1BB-7D615953184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FFA-BCA8-480C-BA4E-D25469111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27F-5C5D-4AE0-B1BB-7D615953184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FFA-BCA8-480C-BA4E-D25469111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27F-5C5D-4AE0-B1BB-7D615953184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FFA-BCA8-480C-BA4E-D25469111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6627F-5C5D-4AE0-B1BB-7D615953184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FDFFA-BCA8-480C-BA4E-D25469111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533400" y="1752600"/>
            <a:ext cx="7924800" cy="2819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Thông tin được lưu trong máy tính như thế nào?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4035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733800" y="5486400"/>
            <a:ext cx="533400" cy="533400"/>
          </a:xfrm>
          <a:prstGeom prst="actionButtonBlank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4403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8200" y="5486400"/>
            <a:ext cx="533400" cy="533400"/>
          </a:xfrm>
          <a:prstGeom prst="actionButtonBlank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657600" y="914400"/>
            <a:ext cx="167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b="1">
                <a:solidFill>
                  <a:srgbClr val="FFFF99"/>
                </a:solidFill>
                <a:latin typeface="Times New Roman" pitchFamily="18" charset="0"/>
              </a:rPr>
              <a:t>Bài 2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590931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</a:rPr>
              <a:t>Tin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</a:rPr>
              <a:t>học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Bài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2: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Thông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tin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lưu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trong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máy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tính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như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thế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nào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? (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Tiết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2)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83058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Thực hành</a:t>
            </a:r>
          </a:p>
          <a:p>
            <a:pPr marL="342900" indent="-342900" algn="just" eaLnBrk="0" hangingPunct="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T3. Nháy chuột trên một biểu tượng thư mục để mở và xem nội dung của thư mục đó ở ngăn bên phải. Quan sát sự thay đổi hình dáng của biểu tượng.</a:t>
            </a:r>
          </a:p>
          <a:p>
            <a:pPr marL="342900" indent="-342900" algn="just" eaLnBrk="0" hangingPunct="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T4. Hãy tìm thư mục chứa tệp văn bản hoặc tệp hình vẽ của em đã lưu trong máy tính. </a:t>
            </a:r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733800"/>
            <a:ext cx="428625" cy="466725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533400" y="304800"/>
            <a:ext cx="8077200" cy="590931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</a:rPr>
              <a:t>Tin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</a:rPr>
              <a:t>học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Bài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2: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Thông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tin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lưu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trong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máy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tính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như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thế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nào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? (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Tiết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1)</a:t>
            </a:r>
          </a:p>
        </p:txBody>
      </p:sp>
      <p:pic>
        <p:nvPicPr>
          <p:cNvPr id="45072" name="Picture 16" descr="Sach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819400"/>
            <a:ext cx="4286250" cy="3124200"/>
          </a:xfrm>
          <a:prstGeom prst="rect">
            <a:avLst/>
          </a:prstGeom>
          <a:noFill/>
        </p:spPr>
      </p:pic>
      <p:pic>
        <p:nvPicPr>
          <p:cNvPr id="45074" name="Picture 18" descr="doc-sa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819400"/>
            <a:ext cx="3505200" cy="3124200"/>
          </a:xfrm>
          <a:prstGeom prst="rect">
            <a:avLst/>
          </a:prstGeom>
          <a:noFill/>
        </p:spPr>
      </p:pic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1371600" y="6022975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Hình 1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5715000" y="6096000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Hình 2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8" grpId="0" animBg="1"/>
      <p:bldP spid="45075" grpId="0"/>
      <p:bldP spid="45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590931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</a:rPr>
              <a:t>Tin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</a:rPr>
              <a:t>học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Bài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2: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Thông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tin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lưu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trong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máy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tính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như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thế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nào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? (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Tiết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1)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57200" y="2057400"/>
            <a:ext cx="8686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3200" b="1" u="sng" dirty="0" err="1">
                <a:solidFill>
                  <a:schemeClr val="bg1"/>
                </a:solidFill>
                <a:latin typeface="Times New Roman" pitchFamily="18" charset="0"/>
              </a:rPr>
              <a:t>Tệp</a:t>
            </a:r>
            <a:r>
              <a:rPr lang="en-US" sz="3200" b="1" u="sng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latin typeface="Times New Roman" pitchFamily="18" charset="0"/>
              </a:rPr>
              <a:t>và</a:t>
            </a:r>
            <a:r>
              <a:rPr lang="en-US" sz="3200" b="1" u="sng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latin typeface="Times New Roman" pitchFamily="18" charset="0"/>
              </a:rPr>
              <a:t>thư</a:t>
            </a:r>
            <a:r>
              <a:rPr lang="en-US" sz="3200" b="1" u="sng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latin typeface="Times New Roman" pitchFamily="18" charset="0"/>
              </a:rPr>
              <a:t>mục</a:t>
            </a:r>
            <a:endParaRPr lang="en-US" sz="3200" b="1" u="sng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Char char="-"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Thông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tin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trong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máy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tính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lưu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trên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tệp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mỗi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tệp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có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một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tên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phân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biệt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VD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:</a:t>
            </a: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4608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9538" y="4495800"/>
            <a:ext cx="1042987" cy="914400"/>
          </a:xfrm>
          <a:prstGeom prst="rect">
            <a:avLst/>
          </a:prstGeom>
          <a:noFill/>
        </p:spPr>
      </p:pic>
      <p:pic>
        <p:nvPicPr>
          <p:cNvPr id="46091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4495800"/>
            <a:ext cx="906463" cy="914400"/>
          </a:xfrm>
          <a:prstGeom prst="rect">
            <a:avLst/>
          </a:prstGeom>
          <a:noFill/>
        </p:spPr>
      </p:pic>
      <p:pic>
        <p:nvPicPr>
          <p:cNvPr id="46093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495800"/>
            <a:ext cx="2000250" cy="885825"/>
          </a:xfrm>
          <a:prstGeom prst="rect">
            <a:avLst/>
          </a:prstGeom>
          <a:noFill/>
        </p:spPr>
      </p:pic>
      <p:pic>
        <p:nvPicPr>
          <p:cNvPr id="46094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4529138"/>
            <a:ext cx="1066800" cy="839787"/>
          </a:xfrm>
          <a:prstGeom prst="rect">
            <a:avLst/>
          </a:prstGeom>
          <a:noFill/>
        </p:spPr>
      </p:pic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371600" y="6019800"/>
            <a:ext cx="6019800" cy="36933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Mçi tÖp cã mét biÓu t­îng vµ tªn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590931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</a:rPr>
              <a:t>Tin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</a:rPr>
              <a:t>học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Bài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2: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Thông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tin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lưu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trong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máy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tính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như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thế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nào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? (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Tiết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1)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35814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3200" b="1" u="sng" dirty="0" err="1">
                <a:solidFill>
                  <a:schemeClr val="bg1"/>
                </a:solidFill>
                <a:latin typeface="Times New Roman" pitchFamily="18" charset="0"/>
              </a:rPr>
              <a:t>Tệp</a:t>
            </a:r>
            <a:r>
              <a:rPr lang="en-US" sz="3200" b="1" u="sng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latin typeface="Times New Roman" pitchFamily="18" charset="0"/>
              </a:rPr>
              <a:t>và</a:t>
            </a:r>
            <a:r>
              <a:rPr lang="en-US" sz="3200" b="1" u="sng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latin typeface="Times New Roman" pitchFamily="18" charset="0"/>
              </a:rPr>
              <a:t>thư</a:t>
            </a:r>
            <a:r>
              <a:rPr lang="en-US" sz="3200" b="1" u="sng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latin typeface="Times New Roman" pitchFamily="18" charset="0"/>
              </a:rPr>
              <a:t>mục</a:t>
            </a:r>
            <a:endParaRPr lang="en-US" sz="3200" b="1" u="sng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Char char="-"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tệp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sắp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xếp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trong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thư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mục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 marL="342900" indent="-342900" eaLnBrk="0" hangingPunct="0">
              <a:spcBef>
                <a:spcPct val="5000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Char char="-"/>
            </a:pP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Char char="-"/>
            </a:pP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Char char="-"/>
            </a:pP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Char char="-"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Mỗi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thư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mục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có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thể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chứa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những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thư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mục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con.</a:t>
            </a:r>
          </a:p>
        </p:txBody>
      </p:sp>
      <p:pic>
        <p:nvPicPr>
          <p:cNvPr id="4711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038600"/>
            <a:ext cx="990600" cy="971550"/>
          </a:xfrm>
          <a:prstGeom prst="rect">
            <a:avLst/>
          </a:prstGeom>
          <a:noFill/>
        </p:spPr>
      </p:pic>
      <p:pic>
        <p:nvPicPr>
          <p:cNvPr id="4711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438400"/>
            <a:ext cx="4114800" cy="3836988"/>
          </a:xfrm>
          <a:prstGeom prst="rect">
            <a:avLst/>
          </a:prstGeom>
          <a:noFill/>
        </p:spPr>
      </p:pic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2819400" y="38862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chemeClr val="bg1"/>
                </a:solidFill>
              </a:rPr>
              <a:t>Biểu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tượng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2895600" y="4648200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chemeClr val="bg1"/>
                </a:solidFill>
              </a:rPr>
              <a:t>Tên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 flipH="1">
            <a:off x="2362200" y="4191000"/>
            <a:ext cx="457200" cy="152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 flipH="1" flipV="1">
            <a:off x="2286000" y="4876800"/>
            <a:ext cx="609600" cy="76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allAtOnce"/>
      <p:bldP spid="47117" grpId="0"/>
      <p:bldP spid="47118" grpId="0"/>
      <p:bldP spid="47119" grpId="0" animBg="1"/>
      <p:bldP spid="471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590931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</a:rPr>
              <a:t>Tin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</a:rPr>
              <a:t>học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Bài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2: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Thông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tin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lưu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trong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máy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tính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như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thế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nào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? (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Tiết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1)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772400" cy="173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 startAt="2"/>
            </a:pPr>
            <a:r>
              <a:rPr lang="en-US" sz="3200" b="1" u="sng">
                <a:solidFill>
                  <a:schemeClr val="bg1"/>
                </a:solidFill>
                <a:latin typeface="Times New Roman" pitchFamily="18" charset="0"/>
              </a:rPr>
              <a:t>Xem các thư mục và tệp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- Nháy đúp lên biểu tượng  My computer</a:t>
            </a:r>
          </a:p>
          <a:p>
            <a:pPr marL="342900" indent="-342900" eaLnBrk="0" hangingPunct="0">
              <a:spcBef>
                <a:spcPct val="50000"/>
              </a:spcBef>
            </a:pPr>
            <a:endParaRPr lang="en-US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886200"/>
            <a:ext cx="1719263" cy="143668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590931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</a:rPr>
              <a:t>Tin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</a:rPr>
              <a:t>học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Bài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2: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Thông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tin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lưu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trong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máy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tính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như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thế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nào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? (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Tiết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1)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77240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 startAt="2"/>
            </a:pPr>
            <a:r>
              <a:rPr lang="en-US" sz="3200" b="1" u="sng">
                <a:solidFill>
                  <a:schemeClr val="bg1"/>
                </a:solidFill>
                <a:latin typeface="Times New Roman" pitchFamily="18" charset="0"/>
              </a:rPr>
              <a:t>Xem các thư mục và tệp</a:t>
            </a:r>
          </a:p>
          <a:p>
            <a:pPr marL="342900" indent="-342900" eaLnBrk="0" hangingPunct="0">
              <a:spcBef>
                <a:spcPct val="50000"/>
              </a:spcBef>
            </a:pPr>
            <a:endParaRPr lang="en-US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971800"/>
            <a:ext cx="6019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4343400" y="4495800"/>
            <a:ext cx="3124200" cy="3810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 flipV="1">
            <a:off x="2514600" y="3733800"/>
            <a:ext cx="1905000" cy="990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533400" y="3276600"/>
            <a:ext cx="13997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Các đĩa cứng</a:t>
            </a:r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4364038" y="5160963"/>
            <a:ext cx="1066800" cy="3810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2743200" y="5486400"/>
            <a:ext cx="350520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990600" y="4343400"/>
            <a:ext cx="1069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Ổ đĩa CD</a:t>
            </a:r>
          </a:p>
        </p:txBody>
      </p:sp>
      <p:sp>
        <p:nvSpPr>
          <p:cNvPr id="49164" name="Oval 12"/>
          <p:cNvSpPr>
            <a:spLocks noChangeArrowheads="1"/>
          </p:cNvSpPr>
          <p:nvPr/>
        </p:nvSpPr>
        <p:spPr bwMode="auto">
          <a:xfrm>
            <a:off x="6019800" y="5181600"/>
            <a:ext cx="1371600" cy="3048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0" y="5715000"/>
            <a:ext cx="1877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Thiết bị nhớ Flash</a:t>
            </a: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 flipV="1">
            <a:off x="2514600" y="4724400"/>
            <a:ext cx="19050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 animBg="1"/>
      <p:bldP spid="49159" grpId="0" animBg="1"/>
      <p:bldP spid="49160" grpId="0"/>
      <p:bldP spid="49161" grpId="0" animBg="1"/>
      <p:bldP spid="49162" grpId="0" animBg="1"/>
      <p:bldP spid="49163" grpId="0"/>
      <p:bldP spid="49164" grpId="0" animBg="1"/>
      <p:bldP spid="49165" grpId="0"/>
      <p:bldP spid="491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590931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</a:rPr>
              <a:t>Tin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</a:rPr>
              <a:t>học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Bài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2: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Thông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tin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lưu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trong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máy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tính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như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thế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nào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? (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Tiết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1)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77240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 startAt="2"/>
            </a:pPr>
            <a:r>
              <a:rPr lang="en-US" sz="3200" b="1" u="sng">
                <a:solidFill>
                  <a:schemeClr val="bg1"/>
                </a:solidFill>
                <a:latin typeface="Times New Roman" pitchFamily="18" charset="0"/>
              </a:rPr>
              <a:t>Xem các thư mục và tệp</a:t>
            </a:r>
          </a:p>
          <a:p>
            <a:pPr marL="342900" indent="-342900" eaLnBrk="0" hangingPunct="0">
              <a:spcBef>
                <a:spcPct val="50000"/>
              </a:spcBef>
            </a:pPr>
            <a:endParaRPr lang="en-US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50190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971800"/>
            <a:ext cx="38100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96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895600"/>
            <a:ext cx="4267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199" name="Oval 23"/>
          <p:cNvSpPr>
            <a:spLocks noChangeArrowheads="1"/>
          </p:cNvSpPr>
          <p:nvPr/>
        </p:nvSpPr>
        <p:spPr bwMode="auto">
          <a:xfrm>
            <a:off x="1828800" y="3200400"/>
            <a:ext cx="533400" cy="3048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 flipV="1">
            <a:off x="2362200" y="2743200"/>
            <a:ext cx="1676400" cy="609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9" grpId="0" animBg="1"/>
      <p:bldP spid="502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590931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</a:rPr>
              <a:t>Tin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</a:rPr>
              <a:t>học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Bài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2: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Thông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tin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lưu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trong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máy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tính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như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thế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nào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? (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Tiết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1)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77240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 startAt="2"/>
            </a:pPr>
            <a:r>
              <a:rPr lang="en-US" sz="3200" b="1" u="sng">
                <a:solidFill>
                  <a:schemeClr val="bg1"/>
                </a:solidFill>
                <a:latin typeface="Times New Roman" pitchFamily="18" charset="0"/>
              </a:rPr>
              <a:t>Xem các thư mục và tệp</a:t>
            </a:r>
          </a:p>
          <a:p>
            <a:pPr marL="342900" indent="-342900" eaLnBrk="0" hangingPunct="0">
              <a:spcBef>
                <a:spcPct val="50000"/>
              </a:spcBef>
            </a:pPr>
            <a:endParaRPr lang="en-US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5120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4363" y="2822575"/>
            <a:ext cx="51054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590931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</a:rPr>
              <a:t>Tin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</a:rPr>
              <a:t>học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Bài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2: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Thông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tin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lưu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trong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máy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tính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như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thế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nào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? (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Tiết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1)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8305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Thực hành</a:t>
            </a:r>
          </a:p>
          <a:p>
            <a:pPr marL="342900" indent="-342900" algn="just" eaLnBrk="0" hangingPunct="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T1. Khởi động máy tính. Nháy đúp chuột vào biểu tượng My Computer trên màn hình nền. Quan sát cửa sổ xuất hiện. Nhận biết và đọc tên các đĩa, ổ đĩa và các thiết bị lưu trữ khác hiện ra trong cửa sổ.</a:t>
            </a:r>
          </a:p>
          <a:p>
            <a:pPr marL="342900" indent="-342900" algn="just" eaLnBrk="0" hangingPunct="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T2. Nháy nút              , sau đó nháy chuột vào dòng có chứa chữ (C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sym typeface="Wingdings" pitchFamily="2" charset="2"/>
              </a:rPr>
              <a:t>:) ở bên trái. Quan sát sự thay đổi của ngăn bên phải và ngăn bên trái cửa sổ.</a:t>
            </a:r>
            <a:endParaRPr lang="en-US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4876800"/>
            <a:ext cx="695325" cy="2667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452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bluestar</dc:creator>
  <cp:lastModifiedBy>CSTeam</cp:lastModifiedBy>
  <cp:revision>2</cp:revision>
  <dcterms:created xsi:type="dcterms:W3CDTF">2012-10-15T08:53:28Z</dcterms:created>
  <dcterms:modified xsi:type="dcterms:W3CDTF">2016-06-30T03:32:03Z</dcterms:modified>
</cp:coreProperties>
</file>